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Permanent Marker"/>
      <p:regular r:id="rId22"/>
    </p:embeddedFont>
    <p:embeddedFont>
      <p:font typeface="Rock Salt"/>
      <p:regular r:id="rId23"/>
    </p:embeddedFont>
    <p:embeddedFont>
      <p:font typeface="Alfa Slab One"/>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746813E7-BD6E-42C4-BE12-4CEB3D76305C}">
  <a:tblStyle styleId="{746813E7-BD6E-42C4-BE12-4CEB3D76305C}"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PermanentMarker-regular.fnt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font" Target="fonts/AlfaSlabOne-regular.fntdata"/><Relationship Id="rId12" Type="http://schemas.openxmlformats.org/officeDocument/2006/relationships/slide" Target="slides/slide7.xml"/><Relationship Id="rId23" Type="http://schemas.openxmlformats.org/officeDocument/2006/relationships/font" Target="fonts/RockSalt-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0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mailto:btreiber@mayfieldschools.org" TargetMode="External"/><Relationship Id="rId4" Type="http://schemas.openxmlformats.org/officeDocument/2006/relationships/image" Target="../media/image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www.theprideofmayfield.org" TargetMode="External"/><Relationship Id="rId4"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no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0" y="216075"/>
            <a:ext cx="8520600" cy="1094100"/>
          </a:xfrm>
          <a:prstGeom prst="rect">
            <a:avLst/>
          </a:prstGeom>
        </p:spPr>
        <p:txBody>
          <a:bodyPr anchorCtr="0" anchor="b" bIns="91425" lIns="91425" rIns="91425" tIns="91425">
            <a:noAutofit/>
          </a:bodyPr>
          <a:lstStyle/>
          <a:p>
            <a:pPr lvl="0">
              <a:spcBef>
                <a:spcPts val="0"/>
              </a:spcBef>
              <a:buNone/>
            </a:pPr>
            <a:r>
              <a:rPr lang="en">
                <a:solidFill>
                  <a:srgbClr val="000000"/>
                </a:solidFill>
                <a:latin typeface="Permanent Marker"/>
                <a:ea typeface="Permanent Marker"/>
                <a:cs typeface="Permanent Marker"/>
                <a:sym typeface="Permanent Marker"/>
              </a:rPr>
              <a:t>Welcome!</a:t>
            </a:r>
            <a:r>
              <a:rPr lang="en">
                <a:latin typeface="Permanent Marker"/>
                <a:ea typeface="Permanent Marker"/>
                <a:cs typeface="Permanent Marker"/>
                <a:sym typeface="Permanent Marker"/>
              </a:rPr>
              <a:t>!</a:t>
            </a:r>
          </a:p>
        </p:txBody>
      </p:sp>
      <p:sp>
        <p:nvSpPr>
          <p:cNvPr id="55" name="Shape 55"/>
          <p:cNvSpPr txBox="1"/>
          <p:nvPr>
            <p:ph idx="1" type="subTitle"/>
          </p:nvPr>
        </p:nvSpPr>
        <p:spPr>
          <a:xfrm>
            <a:off x="311700" y="3921650"/>
            <a:ext cx="8520600" cy="792600"/>
          </a:xfrm>
          <a:prstGeom prst="rect">
            <a:avLst/>
          </a:prstGeom>
        </p:spPr>
        <p:txBody>
          <a:bodyPr anchorCtr="0" anchor="t" bIns="91425" lIns="91425" rIns="91425" tIns="91425">
            <a:noAutofit/>
          </a:bodyPr>
          <a:lstStyle/>
          <a:p>
            <a:pPr lvl="0">
              <a:spcBef>
                <a:spcPts val="0"/>
              </a:spcBef>
              <a:buNone/>
            </a:pPr>
            <a:r>
              <a:rPr lang="en">
                <a:latin typeface="Permanent Marker"/>
                <a:ea typeface="Permanent Marker"/>
                <a:cs typeface="Permanent Marker"/>
                <a:sym typeface="Permanent Marker"/>
              </a:rPr>
              <a:t>2016-2017 Marching Season</a:t>
            </a:r>
          </a:p>
        </p:txBody>
      </p:sp>
      <p:pic>
        <p:nvPicPr>
          <p:cNvPr id="56" name="Shape 56"/>
          <p:cNvPicPr preferRelativeResize="0"/>
          <p:nvPr/>
        </p:nvPicPr>
        <p:blipFill rotWithShape="1">
          <a:blip r:embed="rId3">
            <a:alphaModFix/>
          </a:blip>
          <a:srcRect b="238" l="0" r="0" t="228"/>
          <a:stretch/>
        </p:blipFill>
        <p:spPr>
          <a:xfrm>
            <a:off x="2541899" y="1310168"/>
            <a:ext cx="4060199" cy="2523150"/>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2016/2017 Band Camp</a:t>
            </a:r>
          </a:p>
        </p:txBody>
      </p:sp>
      <p:sp>
        <p:nvSpPr>
          <p:cNvPr id="119" name="Shape 119"/>
          <p:cNvSpPr txBox="1"/>
          <p:nvPr>
            <p:ph idx="1" type="body"/>
          </p:nvPr>
        </p:nvSpPr>
        <p:spPr>
          <a:xfrm>
            <a:off x="311700" y="1515850"/>
            <a:ext cx="8520600" cy="3053100"/>
          </a:xfrm>
          <a:prstGeom prst="rect">
            <a:avLst/>
          </a:prstGeom>
        </p:spPr>
        <p:txBody>
          <a:bodyPr anchorCtr="0" anchor="t" bIns="91425" lIns="91425" rIns="91425" tIns="91425">
            <a:noAutofit/>
          </a:bodyPr>
          <a:lstStyle/>
          <a:p>
            <a:pPr lvl="0" rtl="0">
              <a:spcBef>
                <a:spcPts val="0"/>
              </a:spcBef>
              <a:buNone/>
            </a:pPr>
            <a:r>
              <a:rPr lang="en">
                <a:solidFill>
                  <a:srgbClr val="F3F3F3"/>
                </a:solidFill>
                <a:latin typeface="Alfa Slab One"/>
                <a:ea typeface="Alfa Slab One"/>
                <a:cs typeface="Alfa Slab One"/>
                <a:sym typeface="Alfa Slab One"/>
              </a:rPr>
              <a:t>July 18th-22nd - Band Camp Wk. 1 - 8:30 am - 5:30 pm, lunch 1-2pm</a:t>
            </a:r>
          </a:p>
          <a:p>
            <a:pPr lvl="0">
              <a:spcBef>
                <a:spcPts val="0"/>
              </a:spcBef>
              <a:buNone/>
            </a:pPr>
            <a:r>
              <a:rPr lang="en">
                <a:solidFill>
                  <a:srgbClr val="F3F3F3"/>
                </a:solidFill>
                <a:latin typeface="Alfa Slab One"/>
                <a:ea typeface="Alfa Slab One"/>
                <a:cs typeface="Alfa Slab One"/>
                <a:sym typeface="Alfa Slab One"/>
              </a:rPr>
              <a:t>July 25th-29th - Band Camp Wk. 2 - 8:30 am - 5:30 pm, lunch 1-2pm</a:t>
            </a:r>
          </a:p>
          <a:p>
            <a:pPr lvl="0">
              <a:spcBef>
                <a:spcPts val="0"/>
              </a:spcBef>
              <a:buNone/>
            </a:pPr>
            <a:r>
              <a:rPr lang="en">
                <a:solidFill>
                  <a:srgbClr val="F3F3F3"/>
                </a:solidFill>
                <a:latin typeface="Alfa Slab One"/>
                <a:ea typeface="Alfa Slab One"/>
                <a:cs typeface="Alfa Slab One"/>
                <a:sym typeface="Alfa Slab One"/>
              </a:rPr>
              <a:t>Students are expected to attend band camp every day for the entire time.  We will be working every day and missing time will lead to missed instruction.</a:t>
            </a:r>
          </a:p>
          <a:p>
            <a:pPr lvl="0" rtl="0">
              <a:spcBef>
                <a:spcPts val="0"/>
              </a:spcBef>
              <a:buNone/>
            </a:pPr>
            <a:r>
              <a:rPr lang="en">
                <a:solidFill>
                  <a:srgbClr val="F3F3F3"/>
                </a:solidFill>
                <a:latin typeface="Alfa Slab One"/>
                <a:ea typeface="Alfa Slab One"/>
                <a:cs typeface="Alfa Slab One"/>
                <a:sym typeface="Alfa Slab One"/>
              </a:rPr>
              <a:t>Students will still be permitted to leave campus for lunch break and are expected to return on time.</a:t>
            </a:r>
          </a:p>
        </p:txBody>
      </p:sp>
      <p:pic>
        <p:nvPicPr>
          <p:cNvPr id="120" name="Shape 120"/>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Uniform Guidelines</a:t>
            </a:r>
          </a:p>
        </p:txBody>
      </p:sp>
      <p:sp>
        <p:nvSpPr>
          <p:cNvPr id="126" name="Shape 126"/>
          <p:cNvSpPr txBox="1"/>
          <p:nvPr>
            <p:ph idx="1" type="body"/>
          </p:nvPr>
        </p:nvSpPr>
        <p:spPr>
          <a:xfrm>
            <a:off x="311700" y="1017725"/>
            <a:ext cx="8520600" cy="4042800"/>
          </a:xfrm>
          <a:prstGeom prst="rect">
            <a:avLst/>
          </a:prstGeom>
        </p:spPr>
        <p:txBody>
          <a:bodyPr anchorCtr="0" anchor="t" bIns="91425" lIns="91425" rIns="91425" tIns="91425">
            <a:noAutofit/>
          </a:bodyPr>
          <a:lstStyle/>
          <a:p>
            <a:pPr lvl="0" rtl="0" algn="l">
              <a:spcBef>
                <a:spcPts val="0"/>
              </a:spcBef>
              <a:buNone/>
            </a:pPr>
            <a:r>
              <a:rPr lang="en" sz="2400" u="sng">
                <a:solidFill>
                  <a:srgbClr val="F3F3F3"/>
                </a:solidFill>
                <a:latin typeface="Alfa Slab One"/>
                <a:ea typeface="Alfa Slab One"/>
                <a:cs typeface="Alfa Slab One"/>
                <a:sym typeface="Alfa Slab One"/>
              </a:rPr>
              <a:t>Games &amp; Festivals</a:t>
            </a:r>
          </a:p>
          <a:p>
            <a:pPr lvl="0" rtl="0" algn="l">
              <a:spcBef>
                <a:spcPts val="0"/>
              </a:spcBef>
              <a:buNone/>
            </a:pPr>
            <a:r>
              <a:rPr lang="en">
                <a:solidFill>
                  <a:srgbClr val="F3F3F3"/>
                </a:solidFill>
                <a:latin typeface="Alfa Slab One"/>
                <a:ea typeface="Alfa Slab One"/>
                <a:cs typeface="Alfa Slab One"/>
                <a:sym typeface="Alfa Slab One"/>
              </a:rPr>
              <a:t>Students are responsible for wearing, and taking care of, all parts of their uniforms.  This includes putting their name on, and keeping track of, all of their accessories.</a:t>
            </a:r>
          </a:p>
          <a:p>
            <a:pPr lvl="0" rtl="0" algn="l">
              <a:spcBef>
                <a:spcPts val="0"/>
              </a:spcBef>
              <a:buNone/>
            </a:pPr>
            <a:r>
              <a:rPr lang="en">
                <a:solidFill>
                  <a:srgbClr val="F3F3F3"/>
                </a:solidFill>
                <a:latin typeface="Alfa Slab One"/>
                <a:ea typeface="Alfa Slab One"/>
                <a:cs typeface="Alfa Slab One"/>
                <a:sym typeface="Alfa Slab One"/>
              </a:rPr>
              <a:t>Students are responsible for any damage that is caused to their uniform components.</a:t>
            </a:r>
          </a:p>
          <a:p>
            <a:pPr lvl="0" rtl="0" algn="l">
              <a:spcBef>
                <a:spcPts val="0"/>
              </a:spcBef>
              <a:buNone/>
            </a:pPr>
            <a:r>
              <a:rPr lang="en">
                <a:solidFill>
                  <a:srgbClr val="F3F3F3"/>
                </a:solidFill>
                <a:latin typeface="Alfa Slab One"/>
                <a:ea typeface="Alfa Slab One"/>
                <a:cs typeface="Alfa Slab One"/>
                <a:sym typeface="Alfa Slab One"/>
              </a:rPr>
              <a:t>We are very fortunate to have new uniforms, we will take care to keep them looking new for years to come.  Part of the responsibility of wearing the school’s uniform is paying the mandatory $20 dry-cleaning fee.  </a:t>
            </a:r>
          </a:p>
        </p:txBody>
      </p:sp>
      <p:pic>
        <p:nvPicPr>
          <p:cNvPr id="127" name="Shape 127"/>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Uniform Guidelines</a:t>
            </a:r>
          </a:p>
        </p:txBody>
      </p:sp>
      <p:sp>
        <p:nvSpPr>
          <p:cNvPr id="133" name="Shape 133"/>
          <p:cNvSpPr txBox="1"/>
          <p:nvPr>
            <p:ph idx="1" type="body"/>
          </p:nvPr>
        </p:nvSpPr>
        <p:spPr>
          <a:xfrm>
            <a:off x="311700" y="1208750"/>
            <a:ext cx="8520600" cy="3814800"/>
          </a:xfrm>
          <a:prstGeom prst="rect">
            <a:avLst/>
          </a:prstGeom>
        </p:spPr>
        <p:txBody>
          <a:bodyPr anchorCtr="0" anchor="t" bIns="91425" lIns="91425" rIns="91425" tIns="91425">
            <a:noAutofit/>
          </a:bodyPr>
          <a:lstStyle/>
          <a:p>
            <a:pPr lvl="0" rtl="0" algn="l">
              <a:spcBef>
                <a:spcPts val="0"/>
              </a:spcBef>
              <a:buNone/>
            </a:pPr>
            <a:r>
              <a:rPr lang="en" sz="2400" u="sng">
                <a:solidFill>
                  <a:srgbClr val="F3F3F3"/>
                </a:solidFill>
                <a:latin typeface="Alfa Slab One"/>
                <a:ea typeface="Alfa Slab One"/>
                <a:cs typeface="Alfa Slab One"/>
                <a:sym typeface="Alfa Slab One"/>
              </a:rPr>
              <a:t>Summer Parades</a:t>
            </a:r>
          </a:p>
          <a:p>
            <a:pPr lvl="0" rtl="0" algn="l">
              <a:spcBef>
                <a:spcPts val="0"/>
              </a:spcBef>
              <a:buNone/>
            </a:pPr>
            <a:r>
              <a:rPr lang="en">
                <a:solidFill>
                  <a:srgbClr val="F3F3F3"/>
                </a:solidFill>
                <a:latin typeface="Alfa Slab One"/>
                <a:ea typeface="Alfa Slab One"/>
                <a:cs typeface="Alfa Slab One"/>
                <a:sym typeface="Alfa Slab One"/>
              </a:rPr>
              <a:t>Students will need to wear their summer band uniforms to the parades.  This includes their band shorts and band shirts. (purchased through the “Band Accessory” form that was sent home)</a:t>
            </a:r>
          </a:p>
          <a:p>
            <a:pPr lvl="0" rtl="0" algn="l">
              <a:spcBef>
                <a:spcPts val="0"/>
              </a:spcBef>
              <a:buNone/>
            </a:pPr>
            <a:r>
              <a:rPr lang="en" u="sng">
                <a:solidFill>
                  <a:srgbClr val="F3F3F3"/>
                </a:solidFill>
                <a:latin typeface="Alfa Slab One"/>
                <a:ea typeface="Alfa Slab One"/>
                <a:cs typeface="Alfa Slab One"/>
                <a:sym typeface="Alfa Slab One"/>
              </a:rPr>
              <a:t>Shoes</a:t>
            </a:r>
            <a:r>
              <a:rPr lang="en">
                <a:solidFill>
                  <a:srgbClr val="F3F3F3"/>
                </a:solidFill>
                <a:latin typeface="Alfa Slab One"/>
                <a:ea typeface="Alfa Slab One"/>
                <a:cs typeface="Alfa Slab One"/>
                <a:sym typeface="Alfa Slab One"/>
              </a:rPr>
              <a:t> - Appropriate closed toe shoes, with socks, that are comfortable to march in.  Tennis shoes always work best.</a:t>
            </a:r>
          </a:p>
          <a:p>
            <a:pPr lvl="0" rtl="0" algn="l">
              <a:spcBef>
                <a:spcPts val="0"/>
              </a:spcBef>
              <a:buNone/>
            </a:pPr>
            <a:r>
              <a:rPr i="1" lang="en" u="sng">
                <a:solidFill>
                  <a:srgbClr val="F3F3F3"/>
                </a:solidFill>
                <a:latin typeface="Alfa Slab One"/>
                <a:ea typeface="Alfa Slab One"/>
                <a:cs typeface="Alfa Slab One"/>
                <a:sym typeface="Alfa Slab One"/>
              </a:rPr>
              <a:t>All</a:t>
            </a:r>
            <a:r>
              <a:rPr lang="en">
                <a:solidFill>
                  <a:srgbClr val="F3F3F3"/>
                </a:solidFill>
                <a:latin typeface="Alfa Slab One"/>
                <a:ea typeface="Alfa Slab One"/>
                <a:cs typeface="Alfa Slab One"/>
                <a:sym typeface="Alfa Slab One"/>
              </a:rPr>
              <a:t> band members need to be in uniform with proper shoes to march in the parades</a:t>
            </a:r>
          </a:p>
        </p:txBody>
      </p:sp>
      <p:pic>
        <p:nvPicPr>
          <p:cNvPr id="134" name="Shape 134"/>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Instrument Care</a:t>
            </a:r>
          </a:p>
        </p:txBody>
      </p:sp>
      <p:sp>
        <p:nvSpPr>
          <p:cNvPr id="140" name="Shape 140"/>
          <p:cNvSpPr txBox="1"/>
          <p:nvPr>
            <p:ph idx="1" type="body"/>
          </p:nvPr>
        </p:nvSpPr>
        <p:spPr>
          <a:xfrm>
            <a:off x="311700" y="1017725"/>
            <a:ext cx="8520600" cy="3814800"/>
          </a:xfrm>
          <a:prstGeom prst="rect">
            <a:avLst/>
          </a:prstGeom>
        </p:spPr>
        <p:txBody>
          <a:bodyPr anchorCtr="0" anchor="t" bIns="91425" lIns="91425" rIns="91425" tIns="91425">
            <a:noAutofit/>
          </a:bodyPr>
          <a:lstStyle/>
          <a:p>
            <a:pPr lvl="0" rtl="0" algn="l">
              <a:spcBef>
                <a:spcPts val="0"/>
              </a:spcBef>
              <a:buNone/>
            </a:pPr>
            <a:r>
              <a:rPr lang="en" sz="2400">
                <a:solidFill>
                  <a:srgbClr val="F3F3F3"/>
                </a:solidFill>
                <a:latin typeface="Alfa Slab One"/>
                <a:ea typeface="Alfa Slab One"/>
                <a:cs typeface="Alfa Slab One"/>
                <a:sym typeface="Alfa Slab One"/>
              </a:rPr>
              <a:t>Treat every instrument as if it is your own!</a:t>
            </a:r>
          </a:p>
          <a:p>
            <a:pPr lvl="0" rtl="0" algn="l">
              <a:spcBef>
                <a:spcPts val="0"/>
              </a:spcBef>
              <a:buNone/>
            </a:pPr>
            <a:r>
              <a:rPr lang="en" sz="1600">
                <a:solidFill>
                  <a:srgbClr val="F3F3F3"/>
                </a:solidFill>
                <a:latin typeface="Alfa Slab One"/>
                <a:ea typeface="Alfa Slab One"/>
                <a:cs typeface="Alfa Slab One"/>
                <a:sym typeface="Alfa Slab One"/>
              </a:rPr>
              <a:t>We are very fortunate to have school owned instruments for student use.  Every instrument needs to be kept in top condition to function properly.  </a:t>
            </a:r>
          </a:p>
          <a:p>
            <a:pPr lvl="0" rtl="0" algn="l">
              <a:spcBef>
                <a:spcPts val="0"/>
              </a:spcBef>
              <a:buNone/>
            </a:pPr>
            <a:r>
              <a:rPr lang="en" sz="1600">
                <a:solidFill>
                  <a:srgbClr val="F3F3F3"/>
                </a:solidFill>
                <a:latin typeface="Alfa Slab One"/>
                <a:ea typeface="Alfa Slab One"/>
                <a:cs typeface="Alfa Slab One"/>
                <a:sym typeface="Alfa Slab One"/>
              </a:rPr>
              <a:t>The Band Boosters worked with the district to provide 8 new sousaphones and a brand new drum line.  Our responsibility is to keep these instruments in brand new condition for years to come.</a:t>
            </a:r>
          </a:p>
          <a:p>
            <a:pPr lvl="0" rtl="0" algn="l">
              <a:spcBef>
                <a:spcPts val="0"/>
              </a:spcBef>
              <a:buNone/>
            </a:pPr>
            <a:r>
              <a:rPr lang="en" sz="1600">
                <a:solidFill>
                  <a:srgbClr val="F3F3F3"/>
                </a:solidFill>
                <a:latin typeface="Alfa Slab One"/>
                <a:ea typeface="Alfa Slab One"/>
                <a:cs typeface="Alfa Slab One"/>
                <a:sym typeface="Alfa Slab One"/>
              </a:rPr>
              <a:t>Students are responsible for any damage to their instrument, whether it is owned by the student or the school.  Students using a school instrument will be required to sign an instrument care/repair contract to ensure that they understand these guidelines.</a:t>
            </a:r>
          </a:p>
        </p:txBody>
      </p:sp>
      <p:pic>
        <p:nvPicPr>
          <p:cNvPr id="141" name="Shape 141"/>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145" name="Shape 145"/>
        <p:cNvGrpSpPr/>
        <p:nvPr/>
      </p:nvGrpSpPr>
      <p:grpSpPr>
        <a:xfrm>
          <a:off x="0" y="0"/>
          <a:ext cx="0" cy="0"/>
          <a:chOff x="0" y="0"/>
          <a:chExt cx="0" cy="0"/>
        </a:xfrm>
      </p:grpSpPr>
      <p:sp>
        <p:nvSpPr>
          <p:cNvPr id="146" name="Shape 146"/>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Behavior Expectation</a:t>
            </a:r>
          </a:p>
        </p:txBody>
      </p:sp>
      <p:sp>
        <p:nvSpPr>
          <p:cNvPr id="147" name="Shape 147"/>
          <p:cNvSpPr txBox="1"/>
          <p:nvPr>
            <p:ph idx="1" type="body"/>
          </p:nvPr>
        </p:nvSpPr>
        <p:spPr>
          <a:xfrm>
            <a:off x="311700" y="1759825"/>
            <a:ext cx="8520600" cy="2335800"/>
          </a:xfrm>
          <a:prstGeom prst="rect">
            <a:avLst/>
          </a:prstGeom>
        </p:spPr>
        <p:txBody>
          <a:bodyPr anchorCtr="0" anchor="t" bIns="91425" lIns="91425" rIns="91425" tIns="91425">
            <a:noAutofit/>
          </a:bodyPr>
          <a:lstStyle/>
          <a:p>
            <a:pPr lvl="0" rtl="0" algn="l">
              <a:spcBef>
                <a:spcPts val="0"/>
              </a:spcBef>
              <a:buNone/>
            </a:pPr>
            <a:r>
              <a:rPr lang="en" sz="2400">
                <a:solidFill>
                  <a:srgbClr val="F3F3F3"/>
                </a:solidFill>
                <a:latin typeface="Alfa Slab One"/>
                <a:ea typeface="Alfa Slab One"/>
                <a:cs typeface="Alfa Slab One"/>
                <a:sym typeface="Alfa Slab One"/>
              </a:rPr>
              <a:t>Our goal is to present ourselves in a professional manner during all band performances and functions.  Having fun is essential, but our primary focus is on creating a high level of musicianship.</a:t>
            </a:r>
          </a:p>
        </p:txBody>
      </p:sp>
      <p:pic>
        <p:nvPicPr>
          <p:cNvPr id="148" name="Shape 148"/>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152" name="Shape 152"/>
        <p:cNvGrpSpPr/>
        <p:nvPr/>
      </p:nvGrpSpPr>
      <p:grpSpPr>
        <a:xfrm>
          <a:off x="0" y="0"/>
          <a:ext cx="0" cy="0"/>
          <a:chOff x="0" y="0"/>
          <a:chExt cx="0" cy="0"/>
        </a:xfrm>
      </p:grpSpPr>
      <p:sp>
        <p:nvSpPr>
          <p:cNvPr id="153" name="Shape 15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Questions?</a:t>
            </a:r>
          </a:p>
        </p:txBody>
      </p:sp>
      <p:sp>
        <p:nvSpPr>
          <p:cNvPr id="154" name="Shape 154"/>
          <p:cNvSpPr txBox="1"/>
          <p:nvPr>
            <p:ph idx="1" type="body"/>
          </p:nvPr>
        </p:nvSpPr>
        <p:spPr>
          <a:xfrm>
            <a:off x="311700" y="1759825"/>
            <a:ext cx="8520600" cy="2335800"/>
          </a:xfrm>
          <a:prstGeom prst="rect">
            <a:avLst/>
          </a:prstGeom>
        </p:spPr>
        <p:txBody>
          <a:bodyPr anchorCtr="0" anchor="t" bIns="91425" lIns="91425" rIns="91425" tIns="91425">
            <a:noAutofit/>
          </a:bodyPr>
          <a:lstStyle/>
          <a:p>
            <a:pPr lvl="0" rtl="0" algn="l">
              <a:spcBef>
                <a:spcPts val="0"/>
              </a:spcBef>
              <a:buNone/>
            </a:pPr>
            <a:r>
              <a:rPr lang="en" sz="2400">
                <a:solidFill>
                  <a:srgbClr val="F3F3F3"/>
                </a:solidFill>
                <a:latin typeface="Alfa Slab One"/>
                <a:ea typeface="Alfa Slab One"/>
                <a:cs typeface="Alfa Slab One"/>
                <a:sym typeface="Alfa Slab One"/>
              </a:rPr>
              <a:t>If you have a question that pertains to band in general please ask.  I would be happy to answer more specific questions, perhaps about an individual student or situation, after the meeting.</a:t>
            </a:r>
          </a:p>
        </p:txBody>
      </p:sp>
      <p:pic>
        <p:nvPicPr>
          <p:cNvPr id="155" name="Shape 155"/>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600">
                <a:latin typeface="Permanent Marker"/>
                <a:ea typeface="Permanent Marker"/>
                <a:cs typeface="Permanent Marker"/>
                <a:sym typeface="Permanent Marker"/>
              </a:rPr>
              <a:t>Thank You!!	</a:t>
            </a:r>
          </a:p>
        </p:txBody>
      </p:sp>
      <p:sp>
        <p:nvSpPr>
          <p:cNvPr id="161" name="Shape 161"/>
          <p:cNvSpPr txBox="1"/>
          <p:nvPr>
            <p:ph idx="1" type="body"/>
          </p:nvPr>
        </p:nvSpPr>
        <p:spPr>
          <a:xfrm>
            <a:off x="311700" y="1759825"/>
            <a:ext cx="8520600" cy="3079800"/>
          </a:xfrm>
          <a:prstGeom prst="rect">
            <a:avLst/>
          </a:prstGeom>
        </p:spPr>
        <p:txBody>
          <a:bodyPr anchorCtr="0" anchor="t" bIns="91425" lIns="91425" rIns="91425" tIns="91425">
            <a:noAutofit/>
          </a:bodyPr>
          <a:lstStyle/>
          <a:p>
            <a:pPr lvl="0" rtl="0" algn="l">
              <a:spcBef>
                <a:spcPts val="0"/>
              </a:spcBef>
              <a:buNone/>
            </a:pPr>
            <a:r>
              <a:rPr lang="en" sz="2000">
                <a:solidFill>
                  <a:srgbClr val="F3F3F3"/>
                </a:solidFill>
                <a:latin typeface="Alfa Slab One"/>
                <a:ea typeface="Alfa Slab One"/>
                <a:cs typeface="Alfa Slab One"/>
                <a:sym typeface="Alfa Slab One"/>
              </a:rPr>
              <a:t>I appreciate your time and attention, I am looking forward to a great year with The Pride of Mayfield.  If you have any further questions please feel free to contact me: </a:t>
            </a:r>
            <a:r>
              <a:rPr lang="en" sz="2000" u="sng">
                <a:solidFill>
                  <a:srgbClr val="F3F3F3"/>
                </a:solidFill>
                <a:latin typeface="Alfa Slab One"/>
                <a:ea typeface="Alfa Slab One"/>
                <a:cs typeface="Alfa Slab One"/>
                <a:sym typeface="Alfa Slab One"/>
                <a:hlinkClick r:id="rId3"/>
              </a:rPr>
              <a:t>btreiber@mayfieldschools.org</a:t>
            </a:r>
          </a:p>
          <a:p>
            <a:pPr lvl="0" rtl="0" algn="l">
              <a:spcBef>
                <a:spcPts val="0"/>
              </a:spcBef>
              <a:buNone/>
            </a:pPr>
            <a:r>
              <a:t/>
            </a:r>
            <a:endParaRPr sz="1200">
              <a:solidFill>
                <a:srgbClr val="F3F3F3"/>
              </a:solidFill>
              <a:latin typeface="Alfa Slab One"/>
              <a:ea typeface="Alfa Slab One"/>
              <a:cs typeface="Alfa Slab One"/>
              <a:sym typeface="Alfa Slab One"/>
            </a:endParaRPr>
          </a:p>
          <a:p>
            <a:pPr lvl="0" rtl="0" algn="l">
              <a:spcBef>
                <a:spcPts val="0"/>
              </a:spcBef>
              <a:buNone/>
            </a:pPr>
            <a:r>
              <a:rPr lang="en" sz="3000">
                <a:solidFill>
                  <a:srgbClr val="F3F3F3"/>
                </a:solidFill>
                <a:latin typeface="Rock Salt"/>
                <a:ea typeface="Rock Salt"/>
                <a:cs typeface="Rock Salt"/>
                <a:sym typeface="Rock Salt"/>
              </a:rPr>
              <a:t>-Mr. Treiber</a:t>
            </a:r>
          </a:p>
        </p:txBody>
      </p:sp>
      <p:pic>
        <p:nvPicPr>
          <p:cNvPr id="162" name="Shape 162"/>
          <p:cNvPicPr preferRelativeResize="0"/>
          <p:nvPr/>
        </p:nvPicPr>
        <p:blipFill rotWithShape="1">
          <a:blip r:embed="rId4">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600">
                <a:latin typeface="Permanent Marker"/>
                <a:ea typeface="Permanent Marker"/>
                <a:cs typeface="Permanent Marker"/>
                <a:sym typeface="Permanent Marker"/>
              </a:rPr>
              <a:t>Introduction to the Directors</a:t>
            </a:r>
          </a:p>
        </p:txBody>
      </p:sp>
      <p:sp>
        <p:nvSpPr>
          <p:cNvPr id="62" name="Shape 62"/>
          <p:cNvSpPr txBox="1"/>
          <p:nvPr>
            <p:ph idx="1" type="body"/>
          </p:nvPr>
        </p:nvSpPr>
        <p:spPr>
          <a:xfrm>
            <a:off x="224250" y="1641475"/>
            <a:ext cx="8695500" cy="2466000"/>
          </a:xfrm>
          <a:prstGeom prst="rect">
            <a:avLst/>
          </a:prstGeom>
        </p:spPr>
        <p:txBody>
          <a:bodyPr anchorCtr="0" anchor="t" bIns="91425" lIns="91425" rIns="91425" tIns="91425">
            <a:noAutofit/>
          </a:bodyPr>
          <a:lstStyle/>
          <a:p>
            <a:pPr lvl="0">
              <a:spcBef>
                <a:spcPts val="0"/>
              </a:spcBef>
              <a:buNone/>
            </a:pPr>
            <a:r>
              <a:rPr lang="en" u="sng">
                <a:solidFill>
                  <a:srgbClr val="F3F3F3"/>
                </a:solidFill>
                <a:latin typeface="Alfa Slab One"/>
                <a:ea typeface="Alfa Slab One"/>
                <a:cs typeface="Alfa Slab One"/>
                <a:sym typeface="Alfa Slab One"/>
              </a:rPr>
              <a:t>Mr. Brad Treiber</a:t>
            </a:r>
            <a:r>
              <a:rPr lang="en">
                <a:solidFill>
                  <a:srgbClr val="F3F3F3"/>
                </a:solidFill>
                <a:latin typeface="Alfa Slab One"/>
                <a:ea typeface="Alfa Slab One"/>
                <a:cs typeface="Alfa Slab One"/>
                <a:sym typeface="Alfa Slab One"/>
              </a:rPr>
              <a:t> - Director </a:t>
            </a:r>
            <a:r>
              <a:rPr lang="en" sz="1400">
                <a:solidFill>
                  <a:srgbClr val="F3F3F3"/>
                </a:solidFill>
                <a:latin typeface="Alfa Slab One"/>
                <a:ea typeface="Alfa Slab One"/>
                <a:cs typeface="Alfa Slab One"/>
                <a:sym typeface="Alfa Slab One"/>
              </a:rPr>
              <a:t>(btreiber@mayfieldschools.org)</a:t>
            </a:r>
          </a:p>
          <a:p>
            <a:pPr lvl="0">
              <a:spcBef>
                <a:spcPts val="0"/>
              </a:spcBef>
              <a:buNone/>
            </a:pPr>
            <a:r>
              <a:rPr lang="en" u="sng">
                <a:solidFill>
                  <a:srgbClr val="F3F3F3"/>
                </a:solidFill>
                <a:latin typeface="Alfa Slab One"/>
                <a:ea typeface="Alfa Slab One"/>
                <a:cs typeface="Alfa Slab One"/>
                <a:sym typeface="Alfa Slab One"/>
              </a:rPr>
              <a:t>Dr. Mary Bright</a:t>
            </a:r>
            <a:r>
              <a:rPr lang="en">
                <a:solidFill>
                  <a:srgbClr val="F3F3F3"/>
                </a:solidFill>
                <a:latin typeface="Alfa Slab One"/>
                <a:ea typeface="Alfa Slab One"/>
                <a:cs typeface="Alfa Slab One"/>
                <a:sym typeface="Alfa Slab One"/>
              </a:rPr>
              <a:t> - Assistant Director </a:t>
            </a:r>
            <a:r>
              <a:rPr lang="en" sz="1400">
                <a:solidFill>
                  <a:srgbClr val="F3F3F3"/>
                </a:solidFill>
                <a:latin typeface="Alfa Slab One"/>
                <a:ea typeface="Alfa Slab One"/>
                <a:cs typeface="Alfa Slab One"/>
                <a:sym typeface="Alfa Slab One"/>
              </a:rPr>
              <a:t>(mbright@mayfieldschools.org)</a:t>
            </a:r>
          </a:p>
          <a:p>
            <a:pPr lvl="0">
              <a:spcBef>
                <a:spcPts val="0"/>
              </a:spcBef>
              <a:buNone/>
            </a:pPr>
            <a:r>
              <a:rPr lang="en" u="sng">
                <a:solidFill>
                  <a:srgbClr val="F3F3F3"/>
                </a:solidFill>
                <a:latin typeface="Alfa Slab One"/>
                <a:ea typeface="Alfa Slab One"/>
                <a:cs typeface="Alfa Slab One"/>
                <a:sym typeface="Alfa Slab One"/>
              </a:rPr>
              <a:t>Mr. Brian Fancher</a:t>
            </a:r>
            <a:r>
              <a:rPr lang="en">
                <a:solidFill>
                  <a:srgbClr val="F3F3F3"/>
                </a:solidFill>
                <a:latin typeface="Alfa Slab One"/>
                <a:ea typeface="Alfa Slab One"/>
                <a:cs typeface="Alfa Slab One"/>
                <a:sym typeface="Alfa Slab One"/>
              </a:rPr>
              <a:t> - Assistant Director </a:t>
            </a:r>
            <a:r>
              <a:rPr lang="en" sz="1400">
                <a:solidFill>
                  <a:srgbClr val="F3F3F3"/>
                </a:solidFill>
                <a:latin typeface="Alfa Slab One"/>
                <a:ea typeface="Alfa Slab One"/>
                <a:cs typeface="Alfa Slab One"/>
                <a:sym typeface="Alfa Slab One"/>
              </a:rPr>
              <a:t>(bfancher@mayfieldschools.org)</a:t>
            </a:r>
          </a:p>
          <a:p>
            <a:pPr lvl="0" rtl="0">
              <a:spcBef>
                <a:spcPts val="0"/>
              </a:spcBef>
              <a:buNone/>
            </a:pPr>
            <a:r>
              <a:rPr lang="en" u="sng">
                <a:solidFill>
                  <a:srgbClr val="F3F3F3"/>
                </a:solidFill>
                <a:latin typeface="Alfa Slab One"/>
                <a:ea typeface="Alfa Slab One"/>
                <a:cs typeface="Alfa Slab One"/>
                <a:sym typeface="Alfa Slab One"/>
              </a:rPr>
              <a:t>Ms. Jenny Wexler</a:t>
            </a:r>
            <a:r>
              <a:rPr lang="en">
                <a:solidFill>
                  <a:srgbClr val="F3F3F3"/>
                </a:solidFill>
                <a:latin typeface="Alfa Slab One"/>
                <a:ea typeface="Alfa Slab One"/>
                <a:cs typeface="Alfa Slab One"/>
                <a:sym typeface="Alfa Slab One"/>
              </a:rPr>
              <a:t> - Auxiliary Advisor/Coach </a:t>
            </a:r>
            <a:r>
              <a:rPr lang="en" sz="1400">
                <a:solidFill>
                  <a:srgbClr val="F3F3F3"/>
                </a:solidFill>
                <a:latin typeface="Alfa Slab One"/>
                <a:ea typeface="Alfa Slab One"/>
                <a:cs typeface="Alfa Slab One"/>
                <a:sym typeface="Alfa Slab One"/>
              </a:rPr>
              <a:t>(jwexler@mayfieldschools.org)</a:t>
            </a:r>
          </a:p>
        </p:txBody>
      </p:sp>
      <p:pic>
        <p:nvPicPr>
          <p:cNvPr id="63" name="Shape 63"/>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None/>
            </a:pPr>
            <a:r>
              <a:rPr lang="en" sz="4200" u="sng">
                <a:latin typeface="Permanent Marker"/>
                <a:ea typeface="Permanent Marker"/>
                <a:cs typeface="Permanent Marker"/>
                <a:sym typeface="Permanent Marker"/>
              </a:rPr>
              <a:t>Pride</a:t>
            </a:r>
          </a:p>
        </p:txBody>
      </p:sp>
      <p:sp>
        <p:nvSpPr>
          <p:cNvPr id="69" name="Shape 69"/>
          <p:cNvSpPr txBox="1"/>
          <p:nvPr>
            <p:ph idx="1" type="body"/>
          </p:nvPr>
        </p:nvSpPr>
        <p:spPr>
          <a:xfrm>
            <a:off x="224250" y="1056775"/>
            <a:ext cx="8695500" cy="3822600"/>
          </a:xfrm>
          <a:prstGeom prst="rect">
            <a:avLst/>
          </a:prstGeom>
        </p:spPr>
        <p:txBody>
          <a:bodyPr anchorCtr="0" anchor="t" bIns="91425" lIns="91425" rIns="91425" tIns="91425">
            <a:noAutofit/>
          </a:bodyPr>
          <a:lstStyle/>
          <a:p>
            <a:pPr lvl="0">
              <a:lnSpc>
                <a:spcPct val="100000"/>
              </a:lnSpc>
              <a:spcBef>
                <a:spcPts val="0"/>
              </a:spcBef>
              <a:buNone/>
            </a:pPr>
            <a:r>
              <a:rPr lang="en" sz="3600">
                <a:solidFill>
                  <a:srgbClr val="F3F3F3"/>
                </a:solidFill>
                <a:latin typeface="Permanent Marker"/>
                <a:ea typeface="Permanent Marker"/>
                <a:cs typeface="Permanent Marker"/>
                <a:sym typeface="Permanent Marker"/>
              </a:rPr>
              <a:t>P</a:t>
            </a:r>
            <a:r>
              <a:rPr lang="en" sz="2400">
                <a:solidFill>
                  <a:srgbClr val="F3F3F3"/>
                </a:solidFill>
                <a:latin typeface="Alfa Slab One"/>
                <a:ea typeface="Alfa Slab One"/>
                <a:cs typeface="Alfa Slab One"/>
                <a:sym typeface="Alfa Slab One"/>
              </a:rPr>
              <a:t>erformance</a:t>
            </a:r>
          </a:p>
          <a:p>
            <a:pPr lvl="0">
              <a:lnSpc>
                <a:spcPct val="100000"/>
              </a:lnSpc>
              <a:spcBef>
                <a:spcPts val="0"/>
              </a:spcBef>
              <a:buNone/>
            </a:pPr>
            <a:r>
              <a:rPr lang="en" sz="3600">
                <a:solidFill>
                  <a:srgbClr val="F3F3F3"/>
                </a:solidFill>
                <a:latin typeface="Permanent Marker"/>
                <a:ea typeface="Permanent Marker"/>
                <a:cs typeface="Permanent Marker"/>
                <a:sym typeface="Permanent Marker"/>
              </a:rPr>
              <a:t>R</a:t>
            </a:r>
            <a:r>
              <a:rPr lang="en" sz="2400">
                <a:solidFill>
                  <a:srgbClr val="F3F3F3"/>
                </a:solidFill>
                <a:latin typeface="Alfa Slab One"/>
                <a:ea typeface="Alfa Slab One"/>
                <a:cs typeface="Alfa Slab One"/>
                <a:sym typeface="Alfa Slab One"/>
              </a:rPr>
              <a:t>espect</a:t>
            </a:r>
          </a:p>
          <a:p>
            <a:pPr lvl="0">
              <a:lnSpc>
                <a:spcPct val="100000"/>
              </a:lnSpc>
              <a:spcBef>
                <a:spcPts val="0"/>
              </a:spcBef>
              <a:buNone/>
            </a:pPr>
            <a:r>
              <a:rPr lang="en" sz="3600">
                <a:solidFill>
                  <a:srgbClr val="F3F3F3"/>
                </a:solidFill>
                <a:latin typeface="Permanent Marker"/>
                <a:ea typeface="Permanent Marker"/>
                <a:cs typeface="Permanent Marker"/>
                <a:sym typeface="Permanent Marker"/>
              </a:rPr>
              <a:t>I</a:t>
            </a:r>
            <a:r>
              <a:rPr lang="en" sz="2400">
                <a:solidFill>
                  <a:srgbClr val="F3F3F3"/>
                </a:solidFill>
                <a:latin typeface="Alfa Slab One"/>
                <a:ea typeface="Alfa Slab One"/>
                <a:cs typeface="Alfa Slab One"/>
                <a:sym typeface="Alfa Slab One"/>
              </a:rPr>
              <a:t>ntegrity</a:t>
            </a:r>
          </a:p>
          <a:p>
            <a:pPr lvl="0">
              <a:lnSpc>
                <a:spcPct val="100000"/>
              </a:lnSpc>
              <a:spcBef>
                <a:spcPts val="0"/>
              </a:spcBef>
              <a:buNone/>
            </a:pPr>
            <a:r>
              <a:rPr lang="en" sz="3600">
                <a:solidFill>
                  <a:srgbClr val="F3F3F3"/>
                </a:solidFill>
                <a:latin typeface="Permanent Marker"/>
                <a:ea typeface="Permanent Marker"/>
                <a:cs typeface="Permanent Marker"/>
                <a:sym typeface="Permanent Marker"/>
              </a:rPr>
              <a:t>D</a:t>
            </a:r>
            <a:r>
              <a:rPr lang="en" sz="2400">
                <a:solidFill>
                  <a:srgbClr val="F3F3F3"/>
                </a:solidFill>
                <a:latin typeface="Alfa Slab One"/>
                <a:ea typeface="Alfa Slab One"/>
                <a:cs typeface="Alfa Slab One"/>
                <a:sym typeface="Alfa Slab One"/>
              </a:rPr>
              <a:t>edication</a:t>
            </a:r>
          </a:p>
          <a:p>
            <a:pPr lvl="0" rtl="0">
              <a:lnSpc>
                <a:spcPct val="100000"/>
              </a:lnSpc>
              <a:spcBef>
                <a:spcPts val="0"/>
              </a:spcBef>
              <a:buNone/>
            </a:pPr>
            <a:r>
              <a:rPr lang="en" sz="3600">
                <a:solidFill>
                  <a:srgbClr val="F3F3F3"/>
                </a:solidFill>
                <a:latin typeface="Permanent Marker"/>
                <a:ea typeface="Permanent Marker"/>
                <a:cs typeface="Permanent Marker"/>
                <a:sym typeface="Permanent Marker"/>
              </a:rPr>
              <a:t>E</a:t>
            </a:r>
            <a:r>
              <a:rPr lang="en" sz="2400">
                <a:solidFill>
                  <a:srgbClr val="F3F3F3"/>
                </a:solidFill>
                <a:latin typeface="Alfa Slab One"/>
                <a:ea typeface="Alfa Slab One"/>
                <a:cs typeface="Alfa Slab One"/>
                <a:sym typeface="Alfa Slab One"/>
              </a:rPr>
              <a:t>xcellence</a:t>
            </a:r>
          </a:p>
        </p:txBody>
      </p:sp>
      <p:pic>
        <p:nvPicPr>
          <p:cNvPr id="70" name="Shape 70"/>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sz="3000">
                <a:latin typeface="Permanent Marker"/>
                <a:ea typeface="Permanent Marker"/>
                <a:cs typeface="Permanent Marker"/>
                <a:sym typeface="Permanent Marker"/>
              </a:rPr>
              <a:t>Pride of Mayfield </a:t>
            </a:r>
            <a:r>
              <a:rPr lang="en" sz="3000" u="sng">
                <a:latin typeface="Permanent Marker"/>
                <a:ea typeface="Permanent Marker"/>
                <a:cs typeface="Permanent Marker"/>
                <a:sym typeface="Permanent Marker"/>
              </a:rPr>
              <a:t>Summer Dates</a:t>
            </a:r>
          </a:p>
        </p:txBody>
      </p:sp>
      <p:sp>
        <p:nvSpPr>
          <p:cNvPr id="76" name="Shape 76"/>
          <p:cNvSpPr txBox="1"/>
          <p:nvPr>
            <p:ph idx="1" type="body"/>
          </p:nvPr>
        </p:nvSpPr>
        <p:spPr>
          <a:xfrm>
            <a:off x="311700" y="1515850"/>
            <a:ext cx="8520600" cy="3053100"/>
          </a:xfrm>
          <a:prstGeom prst="rect">
            <a:avLst/>
          </a:prstGeom>
        </p:spPr>
        <p:txBody>
          <a:bodyPr anchorCtr="0" anchor="t" bIns="91425" lIns="91425" rIns="91425" tIns="91425">
            <a:noAutofit/>
          </a:bodyPr>
          <a:lstStyle/>
          <a:p>
            <a:pPr lvl="0">
              <a:spcBef>
                <a:spcPts val="0"/>
              </a:spcBef>
              <a:buNone/>
            </a:pPr>
            <a:r>
              <a:rPr lang="en">
                <a:solidFill>
                  <a:srgbClr val="F3F3F3"/>
                </a:solidFill>
                <a:latin typeface="Alfa Slab One"/>
                <a:ea typeface="Alfa Slab One"/>
                <a:cs typeface="Alfa Slab One"/>
                <a:sym typeface="Alfa Slab One"/>
              </a:rPr>
              <a:t>June 25th - Parade rehearsal, 10:00 am - 12:00 pm @ the high school</a:t>
            </a:r>
          </a:p>
          <a:p>
            <a:pPr lvl="0">
              <a:spcBef>
                <a:spcPts val="0"/>
              </a:spcBef>
              <a:buNone/>
            </a:pPr>
            <a:r>
              <a:rPr lang="en">
                <a:solidFill>
                  <a:srgbClr val="F3F3F3"/>
                </a:solidFill>
                <a:latin typeface="Alfa Slab One"/>
                <a:ea typeface="Alfa Slab One"/>
                <a:cs typeface="Alfa Slab One"/>
                <a:sym typeface="Alfa Slab One"/>
              </a:rPr>
              <a:t>June 26th - Mayfield Hts. Parade, Call: 12:00 pm, Step-off 1:00 pm</a:t>
            </a:r>
          </a:p>
          <a:p>
            <a:pPr lvl="0">
              <a:spcBef>
                <a:spcPts val="0"/>
              </a:spcBef>
              <a:buNone/>
            </a:pPr>
            <a:r>
              <a:rPr lang="en">
                <a:solidFill>
                  <a:srgbClr val="F3F3F3"/>
                </a:solidFill>
                <a:latin typeface="Alfa Slab One"/>
                <a:ea typeface="Alfa Slab One"/>
                <a:cs typeface="Alfa Slab One"/>
                <a:sym typeface="Alfa Slab One"/>
              </a:rPr>
              <a:t>July 4th - Gates Mills Parade, Call: 10:00 am, Step-off 11:00 am</a:t>
            </a:r>
          </a:p>
          <a:p>
            <a:pPr lvl="0">
              <a:spcBef>
                <a:spcPts val="0"/>
              </a:spcBef>
              <a:buNone/>
            </a:pPr>
            <a:r>
              <a:rPr lang="en">
                <a:solidFill>
                  <a:srgbClr val="F3F3F3"/>
                </a:solidFill>
                <a:latin typeface="Alfa Slab One"/>
                <a:ea typeface="Alfa Slab One"/>
                <a:cs typeface="Alfa Slab One"/>
                <a:sym typeface="Alfa Slab One"/>
              </a:rPr>
              <a:t>July 18-22 - Band Camp Wk. 1 - 8:30 am - 5:30 pm, lunch 1-2pm</a:t>
            </a:r>
          </a:p>
          <a:p>
            <a:pPr lvl="0">
              <a:spcBef>
                <a:spcPts val="0"/>
              </a:spcBef>
              <a:buNone/>
            </a:pPr>
            <a:r>
              <a:rPr lang="en">
                <a:solidFill>
                  <a:srgbClr val="F3F3F3"/>
                </a:solidFill>
                <a:latin typeface="Alfa Slab One"/>
                <a:ea typeface="Alfa Slab One"/>
                <a:cs typeface="Alfa Slab One"/>
                <a:sym typeface="Alfa Slab One"/>
              </a:rPr>
              <a:t>July 25-29 - Band Camp Wk. 2 - 8:30 am - 5:30 pm, lunch 1-2pm</a:t>
            </a:r>
          </a:p>
        </p:txBody>
      </p:sp>
      <p:pic>
        <p:nvPicPr>
          <p:cNvPr id="77" name="Shape 77"/>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Communication	</a:t>
            </a:r>
          </a:p>
        </p:txBody>
      </p:sp>
      <p:sp>
        <p:nvSpPr>
          <p:cNvPr id="83" name="Shape 83"/>
          <p:cNvSpPr txBox="1"/>
          <p:nvPr>
            <p:ph idx="1" type="body"/>
          </p:nvPr>
        </p:nvSpPr>
        <p:spPr>
          <a:xfrm>
            <a:off x="311700" y="1124675"/>
            <a:ext cx="8520600" cy="3444300"/>
          </a:xfrm>
          <a:prstGeom prst="rect">
            <a:avLst/>
          </a:prstGeom>
        </p:spPr>
        <p:txBody>
          <a:bodyPr anchorCtr="0" anchor="t" bIns="91425" lIns="91425" rIns="91425" tIns="91425">
            <a:noAutofit/>
          </a:bodyPr>
          <a:lstStyle/>
          <a:p>
            <a:pPr lvl="0" rtl="0" algn="ctr">
              <a:spcBef>
                <a:spcPts val="0"/>
              </a:spcBef>
              <a:buNone/>
            </a:pPr>
            <a:r>
              <a:rPr lang="en" u="sng">
                <a:solidFill>
                  <a:srgbClr val="F3F3F3"/>
                </a:solidFill>
                <a:latin typeface="Alfa Slab One"/>
                <a:ea typeface="Alfa Slab One"/>
                <a:cs typeface="Alfa Slab One"/>
                <a:sym typeface="Alfa Slab One"/>
              </a:rPr>
              <a:t>Remind</a:t>
            </a:r>
            <a:r>
              <a:rPr lang="en">
                <a:solidFill>
                  <a:srgbClr val="F3F3F3"/>
                </a:solidFill>
                <a:latin typeface="Alfa Slab One"/>
                <a:ea typeface="Alfa Slab One"/>
                <a:cs typeface="Alfa Slab One"/>
                <a:sym typeface="Alfa Slab One"/>
              </a:rPr>
              <a:t> Group Messaging</a:t>
            </a:r>
          </a:p>
          <a:p>
            <a:pPr lvl="0" rtl="0" algn="l">
              <a:spcBef>
                <a:spcPts val="0"/>
              </a:spcBef>
              <a:buNone/>
            </a:pPr>
            <a:r>
              <a:rPr lang="en">
                <a:solidFill>
                  <a:srgbClr val="F3F3F3"/>
                </a:solidFill>
                <a:latin typeface="Alfa Slab One"/>
                <a:ea typeface="Alfa Slab One"/>
                <a:cs typeface="Alfa Slab One"/>
                <a:sym typeface="Alfa Slab One"/>
              </a:rPr>
              <a:t>Signing up:</a:t>
            </a:r>
          </a:p>
          <a:p>
            <a:pPr lvl="0" rtl="0" algn="l">
              <a:spcBef>
                <a:spcPts val="0"/>
              </a:spcBef>
              <a:buNone/>
            </a:pPr>
            <a:r>
              <a:t/>
            </a:r>
            <a:endParaRPr>
              <a:solidFill>
                <a:srgbClr val="F3F3F3"/>
              </a:solidFill>
              <a:latin typeface="Alfa Slab One"/>
              <a:ea typeface="Alfa Slab One"/>
              <a:cs typeface="Alfa Slab One"/>
              <a:sym typeface="Alfa Slab One"/>
            </a:endParaRPr>
          </a:p>
          <a:p>
            <a:pPr lvl="0" rtl="0" algn="l">
              <a:spcBef>
                <a:spcPts val="0"/>
              </a:spcBef>
              <a:buNone/>
            </a:pPr>
            <a:r>
              <a:t/>
            </a:r>
            <a:endParaRPr>
              <a:solidFill>
                <a:srgbClr val="F3F3F3"/>
              </a:solidFill>
              <a:latin typeface="Alfa Slab One"/>
              <a:ea typeface="Alfa Slab One"/>
              <a:cs typeface="Alfa Slab One"/>
              <a:sym typeface="Alfa Slab One"/>
            </a:endParaRPr>
          </a:p>
          <a:p>
            <a:pPr lvl="0" rtl="0" algn="l">
              <a:spcBef>
                <a:spcPts val="0"/>
              </a:spcBef>
              <a:buNone/>
            </a:pPr>
            <a:r>
              <a:t/>
            </a:r>
            <a:endParaRPr>
              <a:solidFill>
                <a:srgbClr val="F3F3F3"/>
              </a:solidFill>
              <a:latin typeface="Alfa Slab One"/>
              <a:ea typeface="Alfa Slab One"/>
              <a:cs typeface="Alfa Slab One"/>
              <a:sym typeface="Alfa Slab One"/>
            </a:endParaRPr>
          </a:p>
          <a:p>
            <a:pPr lvl="0" rtl="0" algn="l">
              <a:spcBef>
                <a:spcPts val="0"/>
              </a:spcBef>
              <a:buNone/>
            </a:pPr>
            <a:r>
              <a:rPr lang="en" sz="1400">
                <a:solidFill>
                  <a:srgbClr val="F3F3F3"/>
                </a:solidFill>
                <a:latin typeface="Alfa Slab One"/>
                <a:ea typeface="Alfa Slab One"/>
                <a:cs typeface="Alfa Slab One"/>
                <a:sym typeface="Alfa Slab One"/>
              </a:rPr>
              <a:t>Who should sign up? - All parents </a:t>
            </a:r>
            <a:r>
              <a:rPr lang="en" sz="1400" u="sng">
                <a:solidFill>
                  <a:srgbClr val="F3F3F3"/>
                </a:solidFill>
                <a:latin typeface="Alfa Slab One"/>
                <a:ea typeface="Alfa Slab One"/>
                <a:cs typeface="Alfa Slab One"/>
                <a:sym typeface="Alfa Slab One"/>
              </a:rPr>
              <a:t>and </a:t>
            </a:r>
            <a:r>
              <a:rPr lang="en" sz="1400">
                <a:solidFill>
                  <a:srgbClr val="F3F3F3"/>
                </a:solidFill>
                <a:latin typeface="Alfa Slab One"/>
                <a:ea typeface="Alfa Slab One"/>
                <a:cs typeface="Alfa Slab One"/>
                <a:sym typeface="Alfa Slab One"/>
              </a:rPr>
              <a:t> students including flags and catettes.  This will be our main way of communicating call times and other important information.</a:t>
            </a:r>
          </a:p>
          <a:p>
            <a:pPr lvl="0" rtl="0" algn="l">
              <a:spcBef>
                <a:spcPts val="0"/>
              </a:spcBef>
              <a:buNone/>
            </a:pPr>
            <a:r>
              <a:t/>
            </a:r>
            <a:endParaRPr>
              <a:solidFill>
                <a:srgbClr val="F3F3F3"/>
              </a:solidFill>
              <a:latin typeface="Alfa Slab One"/>
              <a:ea typeface="Alfa Slab One"/>
              <a:cs typeface="Alfa Slab One"/>
              <a:sym typeface="Alfa Slab One"/>
            </a:endParaRPr>
          </a:p>
        </p:txBody>
      </p:sp>
      <p:pic>
        <p:nvPicPr>
          <p:cNvPr id="84" name="Shape 84"/>
          <p:cNvPicPr preferRelativeResize="0"/>
          <p:nvPr/>
        </p:nvPicPr>
        <p:blipFill>
          <a:blip r:embed="rId3">
            <a:alphaModFix/>
          </a:blip>
          <a:stretch>
            <a:fillRect/>
          </a:stretch>
        </p:blipFill>
        <p:spPr>
          <a:xfrm>
            <a:off x="6802125" y="182546"/>
            <a:ext cx="2087599" cy="1097650"/>
          </a:xfrm>
          <a:prstGeom prst="rect">
            <a:avLst/>
          </a:prstGeom>
          <a:noFill/>
          <a:ln>
            <a:noFill/>
          </a:ln>
        </p:spPr>
      </p:pic>
      <p:graphicFrame>
        <p:nvGraphicFramePr>
          <p:cNvPr id="85" name="Shape 85"/>
          <p:cNvGraphicFramePr/>
          <p:nvPr/>
        </p:nvGraphicFramePr>
        <p:xfrm>
          <a:off x="233700" y="2215025"/>
          <a:ext cx="3000000" cy="3000000"/>
        </p:xfrm>
        <a:graphic>
          <a:graphicData uri="http://schemas.openxmlformats.org/drawingml/2006/table">
            <a:tbl>
              <a:tblPr>
                <a:noFill/>
                <a:tableStyleId>{746813E7-BD6E-42C4-BE12-4CEB3D76305C}</a:tableStyleId>
              </a:tblPr>
              <a:tblGrid>
                <a:gridCol w="4142700"/>
                <a:gridCol w="4690350"/>
              </a:tblGrid>
              <a:tr h="381000">
                <a:tc>
                  <a:txBody>
                    <a:bodyPr>
                      <a:noAutofit/>
                    </a:bodyPr>
                    <a:lstStyle/>
                    <a:p>
                      <a:pPr lvl="0" rtl="0">
                        <a:lnSpc>
                          <a:spcPct val="115000"/>
                        </a:lnSpc>
                        <a:spcBef>
                          <a:spcPts val="0"/>
                        </a:spcBef>
                        <a:spcAft>
                          <a:spcPts val="1600"/>
                        </a:spcAft>
                        <a:buNone/>
                      </a:pPr>
                      <a:r>
                        <a:rPr lang="en" sz="1800" u="sng">
                          <a:solidFill>
                            <a:srgbClr val="F3F3F3"/>
                          </a:solidFill>
                          <a:latin typeface="Alfa Slab One"/>
                          <a:ea typeface="Alfa Slab One"/>
                          <a:cs typeface="Alfa Slab One"/>
                          <a:sym typeface="Alfa Slab One"/>
                        </a:rPr>
                        <a:t>Via Text:</a:t>
                      </a:r>
                    </a:p>
                    <a:p>
                      <a:pPr indent="-342900" lvl="0" marL="457200" rtl="0">
                        <a:lnSpc>
                          <a:spcPct val="115000"/>
                        </a:lnSpc>
                        <a:spcBef>
                          <a:spcPts val="0"/>
                        </a:spcBef>
                        <a:spcAft>
                          <a:spcPts val="1600"/>
                        </a:spcAft>
                        <a:buClr>
                          <a:srgbClr val="F3F3F3"/>
                        </a:buClr>
                        <a:buSzPct val="100000"/>
                        <a:buFont typeface="Alfa Slab One"/>
                        <a:buAutoNum type="arabicPeriod"/>
                      </a:pPr>
                      <a:r>
                        <a:rPr lang="en" sz="1800">
                          <a:solidFill>
                            <a:srgbClr val="F3F3F3"/>
                          </a:solidFill>
                          <a:latin typeface="Alfa Slab One"/>
                          <a:ea typeface="Alfa Slab One"/>
                          <a:cs typeface="Alfa Slab One"/>
                          <a:sym typeface="Alfa Slab One"/>
                        </a:rPr>
                        <a:t>Enter this number: 81010</a:t>
                      </a:r>
                    </a:p>
                    <a:p>
                      <a:pPr indent="-342900" lvl="0" marL="457200" rtl="0">
                        <a:lnSpc>
                          <a:spcPct val="115000"/>
                        </a:lnSpc>
                        <a:spcBef>
                          <a:spcPts val="0"/>
                        </a:spcBef>
                        <a:spcAft>
                          <a:spcPts val="1600"/>
                        </a:spcAft>
                        <a:buClr>
                          <a:srgbClr val="F3F3F3"/>
                        </a:buClr>
                        <a:buSzPct val="100000"/>
                        <a:buFont typeface="Alfa Slab One"/>
                        <a:buAutoNum type="arabicPeriod"/>
                      </a:pPr>
                      <a:r>
                        <a:rPr lang="en" sz="1800">
                          <a:solidFill>
                            <a:srgbClr val="F3F3F3"/>
                          </a:solidFill>
                          <a:latin typeface="Alfa Slab One"/>
                          <a:ea typeface="Alfa Slab One"/>
                          <a:cs typeface="Alfa Slab One"/>
                          <a:sym typeface="Alfa Slab One"/>
                        </a:rPr>
                        <a:t>Text this message: @btreib</a:t>
                      </a:r>
                    </a:p>
                  </a:txBody>
                  <a:tcPr marT="91425" marB="91425" marR="91425" marL="91425">
                    <a:lnL cap="flat" cmpd="sng" w="9525">
                      <a:solidFill>
                        <a:srgbClr val="9E9E9E">
                          <a:alpha val="0"/>
                        </a:srgbClr>
                      </a:solidFill>
                      <a:prstDash val="solid"/>
                      <a:round/>
                      <a:headEnd len="med" w="med" type="none"/>
                      <a:tailEnd len="med" w="med" type="none"/>
                    </a:lnL>
                    <a:lnR cap="flat" cmpd="sng" w="9525">
                      <a:solidFill>
                        <a:srgbClr val="9E9E9E">
                          <a:alpha val="0"/>
                        </a:srgbClr>
                      </a:solidFill>
                      <a:prstDash val="solid"/>
                      <a:round/>
                      <a:headEnd len="med" w="med" type="none"/>
                      <a:tailEnd len="med" w="med" type="none"/>
                    </a:lnR>
                    <a:lnT cap="flat" cmpd="sng" w="9525">
                      <a:solidFill>
                        <a:srgbClr val="9E9E9E">
                          <a:alpha val="0"/>
                        </a:srgbClr>
                      </a:solidFill>
                      <a:prstDash val="solid"/>
                      <a:round/>
                      <a:headEnd len="med" w="med" type="none"/>
                      <a:tailEnd len="med" w="med" type="none"/>
                    </a:lnT>
                    <a:lnB cap="flat" cmpd="sng" w="9525">
                      <a:solidFill>
                        <a:srgbClr val="9E9E9E">
                          <a:alpha val="0"/>
                        </a:srgbClr>
                      </a:solidFill>
                      <a:prstDash val="solid"/>
                      <a:round/>
                      <a:headEnd len="med" w="med" type="none"/>
                      <a:tailEnd len="med" w="med" type="none"/>
                    </a:lnB>
                  </a:tcPr>
                </a:tc>
                <a:tc>
                  <a:txBody>
                    <a:bodyPr>
                      <a:noAutofit/>
                    </a:bodyPr>
                    <a:lstStyle/>
                    <a:p>
                      <a:pPr lvl="0">
                        <a:spcBef>
                          <a:spcPts val="0"/>
                        </a:spcBef>
                        <a:buNone/>
                      </a:pPr>
                      <a:r>
                        <a:rPr lang="en" sz="1800" u="sng">
                          <a:solidFill>
                            <a:srgbClr val="F3F3F3"/>
                          </a:solidFill>
                          <a:latin typeface="Alfa Slab One"/>
                          <a:ea typeface="Alfa Slab One"/>
                          <a:cs typeface="Alfa Slab One"/>
                          <a:sym typeface="Alfa Slab One"/>
                        </a:rPr>
                        <a:t>Via Link:</a:t>
                      </a:r>
                    </a:p>
                    <a:p>
                      <a:pPr lvl="0">
                        <a:spcBef>
                          <a:spcPts val="0"/>
                        </a:spcBef>
                        <a:buNone/>
                      </a:pPr>
                      <a:r>
                        <a:t/>
                      </a:r>
                      <a:endParaRPr sz="1800" u="sng">
                        <a:solidFill>
                          <a:srgbClr val="F3F3F3"/>
                        </a:solidFill>
                        <a:latin typeface="Alfa Slab One"/>
                        <a:ea typeface="Alfa Slab One"/>
                        <a:cs typeface="Alfa Slab One"/>
                        <a:sym typeface="Alfa Slab One"/>
                      </a:endParaRPr>
                    </a:p>
                    <a:p>
                      <a:pPr lvl="0">
                        <a:spcBef>
                          <a:spcPts val="0"/>
                        </a:spcBef>
                        <a:buNone/>
                      </a:pPr>
                      <a:r>
                        <a:rPr lang="en" sz="1800">
                          <a:solidFill>
                            <a:srgbClr val="F3F3F3"/>
                          </a:solidFill>
                          <a:latin typeface="Alfa Slab One"/>
                          <a:ea typeface="Alfa Slab One"/>
                          <a:cs typeface="Alfa Slab One"/>
                          <a:sym typeface="Alfa Slab One"/>
                        </a:rPr>
                        <a:t>Visit: https://www.remind.com/join/btreib</a:t>
                      </a:r>
                    </a:p>
                  </a:txBody>
                  <a:tcPr marT="91425" marB="91425" marR="91425" marL="91425">
                    <a:lnL cap="flat" cmpd="sng" w="9525">
                      <a:solidFill>
                        <a:srgbClr val="9E9E9E">
                          <a:alpha val="0"/>
                        </a:srgbClr>
                      </a:solidFill>
                      <a:prstDash val="solid"/>
                      <a:round/>
                      <a:headEnd len="med" w="med" type="none"/>
                      <a:tailEnd len="med" w="med" type="none"/>
                    </a:lnL>
                    <a:lnR cap="flat" cmpd="sng" w="9525">
                      <a:solidFill>
                        <a:srgbClr val="9E9E9E">
                          <a:alpha val="0"/>
                        </a:srgbClr>
                      </a:solidFill>
                      <a:prstDash val="solid"/>
                      <a:round/>
                      <a:headEnd len="med" w="med" type="none"/>
                      <a:tailEnd len="med" w="med" type="none"/>
                    </a:lnR>
                    <a:lnT cap="flat" cmpd="sng" w="9525">
                      <a:solidFill>
                        <a:srgbClr val="9E9E9E">
                          <a:alpha val="0"/>
                        </a:srgbClr>
                      </a:solidFill>
                      <a:prstDash val="solid"/>
                      <a:round/>
                      <a:headEnd len="med" w="med" type="none"/>
                      <a:tailEnd len="med" w="med" type="none"/>
                    </a:lnT>
                    <a:lnB cap="flat" cmpd="sng" w="9525">
                      <a:solidFill>
                        <a:srgbClr val="9E9E9E">
                          <a:alpha val="0"/>
                        </a:srgbClr>
                      </a:solidFill>
                      <a:prstDash val="solid"/>
                      <a:round/>
                      <a:headEnd len="med" w="med" type="none"/>
                      <a:tailEnd len="med" w="med" type="none"/>
                    </a:lnB>
                  </a:tcPr>
                </a:tc>
              </a:tr>
            </a:tbl>
          </a:graphicData>
        </a:graphic>
      </p:graphicFrame>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Information and Calendar</a:t>
            </a:r>
          </a:p>
        </p:txBody>
      </p:sp>
      <p:sp>
        <p:nvSpPr>
          <p:cNvPr id="91" name="Shape 91"/>
          <p:cNvSpPr txBox="1"/>
          <p:nvPr>
            <p:ph idx="1" type="body"/>
          </p:nvPr>
        </p:nvSpPr>
        <p:spPr>
          <a:xfrm>
            <a:off x="311700" y="1515850"/>
            <a:ext cx="8520600" cy="3053100"/>
          </a:xfrm>
          <a:prstGeom prst="rect">
            <a:avLst/>
          </a:prstGeom>
        </p:spPr>
        <p:txBody>
          <a:bodyPr anchorCtr="0" anchor="t" bIns="91425" lIns="91425" rIns="91425" tIns="91425">
            <a:noAutofit/>
          </a:bodyPr>
          <a:lstStyle/>
          <a:p>
            <a:pPr lvl="0">
              <a:spcBef>
                <a:spcPts val="0"/>
              </a:spcBef>
              <a:buNone/>
            </a:pPr>
            <a:r>
              <a:rPr lang="en" sz="2400" u="sng">
                <a:solidFill>
                  <a:srgbClr val="F3F3F3"/>
                </a:solidFill>
                <a:latin typeface="Alfa Slab One"/>
                <a:ea typeface="Alfa Slab One"/>
                <a:cs typeface="Alfa Slab One"/>
                <a:sym typeface="Alfa Slab One"/>
                <a:hlinkClick r:id="rId3"/>
              </a:rPr>
              <a:t>www.theprideofmayfield.org</a:t>
            </a:r>
          </a:p>
          <a:p>
            <a:pPr lvl="0">
              <a:spcBef>
                <a:spcPts val="0"/>
              </a:spcBef>
              <a:buNone/>
            </a:pPr>
            <a:r>
              <a:rPr lang="en">
                <a:solidFill>
                  <a:srgbClr val="F3F3F3"/>
                </a:solidFill>
                <a:latin typeface="Alfa Slab One"/>
                <a:ea typeface="Alfa Slab One"/>
                <a:cs typeface="Alfa Slab One"/>
                <a:sym typeface="Alfa Slab One"/>
              </a:rPr>
              <a:t>Please visit the website and check the calendar regularly for the most up to date information.  The calendar and reminders will be updated regularly throughout the year.</a:t>
            </a:r>
          </a:p>
          <a:p>
            <a:pPr lvl="0" rtl="0">
              <a:spcBef>
                <a:spcPts val="0"/>
              </a:spcBef>
              <a:buNone/>
            </a:pPr>
            <a:r>
              <a:rPr lang="en">
                <a:solidFill>
                  <a:srgbClr val="F3F3F3"/>
                </a:solidFill>
                <a:latin typeface="Alfa Slab One"/>
                <a:ea typeface="Alfa Slab One"/>
                <a:cs typeface="Alfa Slab One"/>
                <a:sym typeface="Alfa Slab One"/>
              </a:rPr>
              <a:t>*</a:t>
            </a:r>
            <a:r>
              <a:rPr lang="en" u="sng">
                <a:solidFill>
                  <a:srgbClr val="F3F3F3"/>
                </a:solidFill>
                <a:latin typeface="Alfa Slab One"/>
                <a:ea typeface="Alfa Slab One"/>
                <a:cs typeface="Alfa Slab One"/>
                <a:sym typeface="Alfa Slab One"/>
              </a:rPr>
              <a:t>Visit the “Updates” tab</a:t>
            </a:r>
            <a:r>
              <a:rPr lang="en">
                <a:solidFill>
                  <a:srgbClr val="F3F3F3"/>
                </a:solidFill>
                <a:latin typeface="Alfa Slab One"/>
                <a:ea typeface="Alfa Slab One"/>
                <a:cs typeface="Alfa Slab One"/>
                <a:sym typeface="Alfa Slab One"/>
              </a:rPr>
              <a:t> on the website for the most up to date information.</a:t>
            </a:r>
          </a:p>
        </p:txBody>
      </p:sp>
      <p:pic>
        <p:nvPicPr>
          <p:cNvPr id="92" name="Shape 92"/>
          <p:cNvPicPr preferRelativeResize="0"/>
          <p:nvPr/>
        </p:nvPicPr>
        <p:blipFill rotWithShape="1">
          <a:blip r:embed="rId4">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MHS Band Boosters</a:t>
            </a:r>
          </a:p>
        </p:txBody>
      </p:sp>
      <p:sp>
        <p:nvSpPr>
          <p:cNvPr id="98" name="Shape 98"/>
          <p:cNvSpPr txBox="1"/>
          <p:nvPr>
            <p:ph idx="1" type="body"/>
          </p:nvPr>
        </p:nvSpPr>
        <p:spPr>
          <a:xfrm>
            <a:off x="311700" y="1515850"/>
            <a:ext cx="8520600" cy="3053100"/>
          </a:xfrm>
          <a:prstGeom prst="rect">
            <a:avLst/>
          </a:prstGeom>
        </p:spPr>
        <p:txBody>
          <a:bodyPr anchorCtr="0" anchor="t" bIns="91425" lIns="91425" rIns="91425" tIns="91425">
            <a:noAutofit/>
          </a:bodyPr>
          <a:lstStyle/>
          <a:p>
            <a:pPr lvl="0">
              <a:spcBef>
                <a:spcPts val="0"/>
              </a:spcBef>
              <a:buNone/>
            </a:pPr>
            <a:r>
              <a:t/>
            </a:r>
            <a:endParaRPr>
              <a:solidFill>
                <a:srgbClr val="F3F3F3"/>
              </a:solidFill>
              <a:latin typeface="Alfa Slab One"/>
              <a:ea typeface="Alfa Slab One"/>
              <a:cs typeface="Alfa Slab One"/>
              <a:sym typeface="Alfa Slab One"/>
            </a:endParaRPr>
          </a:p>
          <a:p>
            <a:pPr lvl="0">
              <a:spcBef>
                <a:spcPts val="0"/>
              </a:spcBef>
              <a:buNone/>
            </a:pPr>
            <a:r>
              <a:t/>
            </a:r>
            <a:endParaRPr>
              <a:solidFill>
                <a:srgbClr val="F3F3F3"/>
              </a:solidFill>
              <a:latin typeface="Alfa Slab One"/>
              <a:ea typeface="Alfa Slab One"/>
              <a:cs typeface="Alfa Slab One"/>
              <a:sym typeface="Alfa Slab One"/>
            </a:endParaRPr>
          </a:p>
          <a:p>
            <a:pPr lvl="0" rtl="0" algn="ctr">
              <a:spcBef>
                <a:spcPts val="0"/>
              </a:spcBef>
              <a:buNone/>
            </a:pPr>
            <a:r>
              <a:rPr lang="en" sz="2200">
                <a:solidFill>
                  <a:srgbClr val="F3F3F3"/>
                </a:solidFill>
                <a:latin typeface="Alfa Slab One"/>
                <a:ea typeface="Alfa Slab One"/>
                <a:cs typeface="Alfa Slab One"/>
                <a:sym typeface="Alfa Slab One"/>
              </a:rPr>
              <a:t>Welcome - Mrs. Jolene Greve - Band Booster President</a:t>
            </a:r>
          </a:p>
        </p:txBody>
      </p:sp>
      <p:pic>
        <p:nvPicPr>
          <p:cNvPr id="99" name="Shape 99"/>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Attendance Expectation</a:t>
            </a:r>
          </a:p>
        </p:txBody>
      </p:sp>
      <p:sp>
        <p:nvSpPr>
          <p:cNvPr id="105" name="Shape 105"/>
          <p:cNvSpPr txBox="1"/>
          <p:nvPr>
            <p:ph idx="1" type="body"/>
          </p:nvPr>
        </p:nvSpPr>
        <p:spPr>
          <a:xfrm>
            <a:off x="311700" y="1515850"/>
            <a:ext cx="8520600" cy="3053100"/>
          </a:xfrm>
          <a:prstGeom prst="rect">
            <a:avLst/>
          </a:prstGeom>
        </p:spPr>
        <p:txBody>
          <a:bodyPr anchorCtr="0" anchor="t" bIns="91425" lIns="91425" rIns="91425" tIns="91425">
            <a:noAutofit/>
          </a:bodyPr>
          <a:lstStyle/>
          <a:p>
            <a:pPr lvl="0" rtl="0" algn="l">
              <a:spcBef>
                <a:spcPts val="0"/>
              </a:spcBef>
              <a:buNone/>
            </a:pPr>
            <a:r>
              <a:rPr lang="en">
                <a:solidFill>
                  <a:srgbClr val="F3F3F3"/>
                </a:solidFill>
                <a:latin typeface="Alfa Slab One"/>
                <a:ea typeface="Alfa Slab One"/>
                <a:cs typeface="Alfa Slab One"/>
                <a:sym typeface="Alfa Slab One"/>
              </a:rPr>
              <a:t>Members of the band, this includes all auxiliary members, are expected to be at all performances and rehearsals.  We understand that conflicts are inevitable, but we ask for your help to avoid all unnecessary absences.</a:t>
            </a:r>
          </a:p>
          <a:p>
            <a:pPr lvl="0" rtl="0" algn="l">
              <a:spcBef>
                <a:spcPts val="0"/>
              </a:spcBef>
              <a:buNone/>
            </a:pPr>
            <a:r>
              <a:rPr lang="en" u="sng">
                <a:solidFill>
                  <a:srgbClr val="F3F3F3"/>
                </a:solidFill>
                <a:latin typeface="Alfa Slab One"/>
                <a:ea typeface="Alfa Slab One"/>
                <a:cs typeface="Alfa Slab One"/>
                <a:sym typeface="Alfa Slab One"/>
              </a:rPr>
              <a:t>Conflicts with other school activities (including sports)</a:t>
            </a:r>
            <a:r>
              <a:rPr lang="en">
                <a:solidFill>
                  <a:srgbClr val="F3F3F3"/>
                </a:solidFill>
                <a:latin typeface="Alfa Slab One"/>
                <a:ea typeface="Alfa Slab One"/>
                <a:cs typeface="Alfa Slab One"/>
                <a:sym typeface="Alfa Slab One"/>
              </a:rPr>
              <a:t> -  The director and the coach/advisor of the conflicting activity will work together to create a schedule that allows for the least impact on the student and both groups.  It is the student’s responsibility to bring the conflict to leaders of both groups’ attention.</a:t>
            </a:r>
          </a:p>
        </p:txBody>
      </p:sp>
      <p:pic>
        <p:nvPicPr>
          <p:cNvPr id="106" name="Shape 106"/>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Attendance Procedure/Contact</a:t>
            </a:r>
          </a:p>
        </p:txBody>
      </p:sp>
      <p:sp>
        <p:nvSpPr>
          <p:cNvPr id="112" name="Shape 112"/>
          <p:cNvSpPr txBox="1"/>
          <p:nvPr>
            <p:ph idx="1" type="body"/>
          </p:nvPr>
        </p:nvSpPr>
        <p:spPr>
          <a:xfrm>
            <a:off x="311700" y="1208750"/>
            <a:ext cx="8520600" cy="3814800"/>
          </a:xfrm>
          <a:prstGeom prst="rect">
            <a:avLst/>
          </a:prstGeom>
        </p:spPr>
        <p:txBody>
          <a:bodyPr anchorCtr="0" anchor="t" bIns="91425" lIns="91425" rIns="91425" tIns="91425">
            <a:noAutofit/>
          </a:bodyPr>
          <a:lstStyle/>
          <a:p>
            <a:pPr lvl="0" rtl="0" algn="l">
              <a:spcBef>
                <a:spcPts val="0"/>
              </a:spcBef>
              <a:buNone/>
            </a:pPr>
            <a:r>
              <a:rPr lang="en" sz="1600">
                <a:solidFill>
                  <a:srgbClr val="F3F3F3"/>
                </a:solidFill>
                <a:latin typeface="Alfa Slab One"/>
                <a:ea typeface="Alfa Slab One"/>
                <a:cs typeface="Alfa Slab One"/>
                <a:sym typeface="Alfa Slab One"/>
              </a:rPr>
              <a:t>We ask that as soon as a conflict is identified it is communicated to Dr. Bright via email: mbright@mayfieldschools.org. </a:t>
            </a:r>
            <a:r>
              <a:rPr lang="en" sz="1400">
                <a:solidFill>
                  <a:srgbClr val="F3F3F3"/>
                </a:solidFill>
                <a:latin typeface="Alfa Slab One"/>
                <a:ea typeface="Alfa Slab One"/>
                <a:cs typeface="Alfa Slab One"/>
                <a:sym typeface="Alfa Slab One"/>
              </a:rPr>
              <a:t>(flags &amp; catettes should follow the same procedure but also copy Ms. Wexler on your email: jwexler@mayfieldschools.org) </a:t>
            </a:r>
          </a:p>
          <a:p>
            <a:pPr lvl="0" rtl="0" algn="l">
              <a:spcBef>
                <a:spcPts val="0"/>
              </a:spcBef>
              <a:buNone/>
            </a:pPr>
            <a:r>
              <a:rPr lang="en" sz="1600">
                <a:solidFill>
                  <a:srgbClr val="F3F3F3"/>
                </a:solidFill>
                <a:latin typeface="Alfa Slab One"/>
                <a:ea typeface="Alfa Slab One"/>
                <a:cs typeface="Alfa Slab One"/>
                <a:sym typeface="Alfa Slab One"/>
              </a:rPr>
              <a:t>In the email please indicate the following:</a:t>
            </a:r>
          </a:p>
          <a:p>
            <a:pPr indent="-330200" lvl="0" marL="457200" rtl="0" algn="l">
              <a:spcBef>
                <a:spcPts val="0"/>
              </a:spcBef>
              <a:buClr>
                <a:srgbClr val="F3F3F3"/>
              </a:buClr>
              <a:buSzPct val="100000"/>
              <a:buFont typeface="Alfa Slab One"/>
            </a:pPr>
            <a:r>
              <a:rPr lang="en" sz="1600">
                <a:solidFill>
                  <a:srgbClr val="F3F3F3"/>
                </a:solidFill>
                <a:latin typeface="Alfa Slab One"/>
                <a:ea typeface="Alfa Slab One"/>
                <a:cs typeface="Alfa Slab One"/>
                <a:sym typeface="Alfa Slab One"/>
              </a:rPr>
              <a:t>The student’s first and last name</a:t>
            </a:r>
          </a:p>
          <a:p>
            <a:pPr indent="-330200" lvl="0" marL="457200" rtl="0" algn="l">
              <a:spcBef>
                <a:spcPts val="0"/>
              </a:spcBef>
              <a:buClr>
                <a:srgbClr val="F3F3F3"/>
              </a:buClr>
              <a:buSzPct val="100000"/>
              <a:buFont typeface="Alfa Slab One"/>
            </a:pPr>
            <a:r>
              <a:rPr lang="en" sz="1600">
                <a:solidFill>
                  <a:srgbClr val="F3F3F3"/>
                </a:solidFill>
                <a:latin typeface="Alfa Slab One"/>
                <a:ea typeface="Alfa Slab One"/>
                <a:cs typeface="Alfa Slab One"/>
                <a:sym typeface="Alfa Slab One"/>
              </a:rPr>
              <a:t>The date(s) of the identified conflict </a:t>
            </a:r>
          </a:p>
          <a:p>
            <a:pPr indent="-330200" lvl="0" marL="457200" rtl="0" algn="l">
              <a:spcBef>
                <a:spcPts val="0"/>
              </a:spcBef>
              <a:buClr>
                <a:srgbClr val="F3F3F3"/>
              </a:buClr>
              <a:buSzPct val="100000"/>
              <a:buFont typeface="Alfa Slab One"/>
            </a:pPr>
            <a:r>
              <a:rPr lang="en" sz="1600">
                <a:solidFill>
                  <a:srgbClr val="F3F3F3"/>
                </a:solidFill>
                <a:latin typeface="Alfa Slab One"/>
                <a:ea typeface="Alfa Slab One"/>
                <a:cs typeface="Alfa Slab One"/>
                <a:sym typeface="Alfa Slab One"/>
              </a:rPr>
              <a:t>The nature of the conflict (please be specific)</a:t>
            </a:r>
          </a:p>
          <a:p>
            <a:pPr lvl="0" rtl="0" algn="l">
              <a:spcBef>
                <a:spcPts val="0"/>
              </a:spcBef>
              <a:buNone/>
            </a:pPr>
            <a:r>
              <a:rPr lang="en" sz="1600" u="sng">
                <a:solidFill>
                  <a:srgbClr val="F3F3F3"/>
                </a:solidFill>
                <a:latin typeface="Alfa Slab One"/>
                <a:ea typeface="Alfa Slab One"/>
                <a:cs typeface="Alfa Slab One"/>
                <a:sym typeface="Alfa Slab One"/>
              </a:rPr>
              <a:t>Excused Absences:</a:t>
            </a:r>
            <a:r>
              <a:rPr lang="en" sz="1600">
                <a:solidFill>
                  <a:srgbClr val="F3F3F3"/>
                </a:solidFill>
                <a:latin typeface="Alfa Slab One"/>
                <a:ea typeface="Alfa Slab One"/>
                <a:cs typeface="Alfa Slab One"/>
                <a:sym typeface="Alfa Slab One"/>
              </a:rPr>
              <a:t> Conflicts will be assessed on a case by case basis for approval. (a more comprehensive explanation will be provided in The Pride of Mayfield Handbook)</a:t>
            </a:r>
          </a:p>
        </p:txBody>
      </p:sp>
      <p:pic>
        <p:nvPicPr>
          <p:cNvPr id="113" name="Shape 113"/>
          <p:cNvPicPr preferRelativeResize="0"/>
          <p:nvPr/>
        </p:nvPicPr>
        <p:blipFill rotWithShape="1">
          <a:blip r:embed="rId3">
            <a:alphaModFix/>
          </a:blip>
          <a:srcRect b="238" l="0" r="0" t="228"/>
          <a:stretch/>
        </p:blipFill>
        <p:spPr>
          <a:xfrm>
            <a:off x="7383403" y="253999"/>
            <a:ext cx="1536346" cy="954749"/>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